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8BF-B93C-44CB-A6E9-1E008415C42B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26F-D83B-47BD-909F-FE2C80CD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8BF-B93C-44CB-A6E9-1E008415C42B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26F-D83B-47BD-909F-FE2C80CD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8BF-B93C-44CB-A6E9-1E008415C42B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26F-D83B-47BD-909F-FE2C80CD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8BF-B93C-44CB-A6E9-1E008415C42B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26F-D83B-47BD-909F-FE2C80CD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8BF-B93C-44CB-A6E9-1E008415C42B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26F-D83B-47BD-909F-FE2C80CD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8BF-B93C-44CB-A6E9-1E008415C42B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26F-D83B-47BD-909F-FE2C80CD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8BF-B93C-44CB-A6E9-1E008415C42B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26F-D83B-47BD-909F-FE2C80CD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8BF-B93C-44CB-A6E9-1E008415C42B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26F-D83B-47BD-909F-FE2C80CD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8BF-B93C-44CB-A6E9-1E008415C42B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26F-D83B-47BD-909F-FE2C80CD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8BF-B93C-44CB-A6E9-1E008415C42B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26F-D83B-47BD-909F-FE2C80CD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8BF-B93C-44CB-A6E9-1E008415C42B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26F-D83B-47BD-909F-FE2C80CD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9C8BF-B93C-44CB-A6E9-1E008415C42B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0F26F-D83B-47BD-909F-FE2C80CD5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latin typeface="Lucida Sans Unicode" pitchFamily="34" charset="0"/>
                <a:cs typeface="Lucida Sans Unicode" pitchFamily="34" charset="0"/>
              </a:rPr>
              <a:t>THE UNENCUMBERED GENE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smtClean="0">
                <a:latin typeface="Verdana" pitchFamily="34" charset="0"/>
              </a:rPr>
              <a:t/>
            </a:r>
            <a:br>
              <a:rPr lang="en-US" dirty="0" smtClean="0">
                <a:latin typeface="Verdana" pitchFamily="34" charset="0"/>
              </a:rPr>
            </a:br>
            <a:r>
              <a:rPr lang="en-US" dirty="0">
                <a:latin typeface="Verdana" pitchFamily="34" charset="0"/>
              </a:rPr>
              <a:t/>
            </a:r>
            <a:br>
              <a:rPr lang="en-US" dirty="0">
                <a:latin typeface="Verdana" pitchFamily="34" charset="0"/>
              </a:rPr>
            </a:br>
            <a:r>
              <a:rPr lang="en-US" sz="3600" i="1" dirty="0" smtClean="0">
                <a:latin typeface="Verdana" pitchFamily="34" charset="0"/>
              </a:rPr>
              <a:t>ASSOCIATION OF MOLECULAR PATHOLOGY v. U.S.P.T.O</a:t>
            </a:r>
            <a:endParaRPr lang="en-US" sz="3600" dirty="0">
              <a:latin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r"/>
            <a:endParaRPr lang="en-US" sz="1600" dirty="0"/>
          </a:p>
          <a:p>
            <a:pPr algn="r"/>
            <a:endParaRPr lang="en-US" sz="1600" dirty="0" smtClean="0"/>
          </a:p>
          <a:p>
            <a:pPr algn="r"/>
            <a:endParaRPr lang="en-US" sz="1600" dirty="0"/>
          </a:p>
          <a:p>
            <a:pPr algn="r"/>
            <a:endParaRPr lang="en-US" sz="1600" dirty="0" smtClean="0"/>
          </a:p>
          <a:p>
            <a:pPr algn="r"/>
            <a:endParaRPr lang="en-US" sz="2400" dirty="0" smtClean="0"/>
          </a:p>
          <a:p>
            <a:pPr algn="r"/>
            <a:endParaRPr lang="en-US" sz="2400" dirty="0"/>
          </a:p>
          <a:p>
            <a:pPr algn="r"/>
            <a:endParaRPr lang="en-US" sz="2400" dirty="0" smtClean="0"/>
          </a:p>
          <a:p>
            <a:pPr algn="r"/>
            <a:endParaRPr lang="en-US" sz="2400" dirty="0"/>
          </a:p>
          <a:p>
            <a:pPr algn="r"/>
            <a:r>
              <a:rPr lang="en-US" sz="4200" dirty="0" smtClean="0"/>
              <a:t>Debra Greenfield, J.D. Adjunct Assistant Professor</a:t>
            </a:r>
          </a:p>
          <a:p>
            <a:pPr algn="r"/>
            <a:r>
              <a:rPr lang="en-US" sz="4200" dirty="0" smtClean="0"/>
              <a:t>UCLA Center for Society &amp; Genetics</a:t>
            </a:r>
          </a:p>
          <a:p>
            <a:pPr algn="r"/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enrietta-Lacks-0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3733800" cy="27432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5" name="Picture 4" descr="bella abzu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228600"/>
            <a:ext cx="3810000" cy="2666999"/>
          </a:xfrm>
          <a:prstGeom prst="rect">
            <a:avLst/>
          </a:prstGeom>
          <a:effectLst/>
        </p:spPr>
      </p:pic>
      <p:pic>
        <p:nvPicPr>
          <p:cNvPr id="7" name="Picture 6" descr="canavan chil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2209800"/>
            <a:ext cx="2667000" cy="1990725"/>
          </a:xfrm>
          <a:prstGeom prst="rect">
            <a:avLst/>
          </a:prstGeom>
        </p:spPr>
      </p:pic>
      <p:pic>
        <p:nvPicPr>
          <p:cNvPr id="8" name="Picture 7" descr="http://www.aclu.org/files/images/freespeech/brca/brca_ceriani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657600"/>
            <a:ext cx="2133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ttp://www.aclu.org/files/images/freespeech/brca/brca_girard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4419600"/>
            <a:ext cx="2362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www.aclu.org/files/images/freespeech/brca/brca_ostrer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3505200"/>
            <a:ext cx="2057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3058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“As genes play an increasingly powerful role in contemporary legal and political culture, individuals are called upon to refer to genetic information as a basis for asserting their rights and duties.  In this context, </a:t>
            </a:r>
            <a:r>
              <a:rPr lang="en-US" b="1" i="1" dirty="0" smtClean="0"/>
              <a:t>to know</a:t>
            </a:r>
            <a:r>
              <a:rPr lang="en-US" b="1" dirty="0" smtClean="0"/>
              <a:t> </a:t>
            </a:r>
            <a:r>
              <a:rPr lang="en-US" b="1" i="1" dirty="0" smtClean="0"/>
              <a:t>your rights, you must first know your genes</a:t>
            </a:r>
            <a:r>
              <a:rPr lang="en-US" b="1" dirty="0" smtClean="0"/>
              <a:t>…” </a:t>
            </a:r>
          </a:p>
          <a:p>
            <a:endParaRPr lang="en-US" sz="2000" b="1" dirty="0" smtClean="0"/>
          </a:p>
          <a:p>
            <a:r>
              <a:rPr lang="en-US" sz="2000" dirty="0" smtClean="0"/>
              <a:t>Jonathan Kahn, What’s the Use? Law and Authority in Patenting Human Genetic Material, Stanford Law &amp; Policy Review, Volume 14.2 200</a:t>
            </a:r>
          </a:p>
        </p:txBody>
      </p:sp>
      <p:pic>
        <p:nvPicPr>
          <p:cNvPr id="4" name="Picture 3" descr="aclu gene patent cas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0"/>
            <a:ext cx="3352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86800" cy="131826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en-US" sz="24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“It’s the three dimensional configuration of the molecule that encodes the information….no one is interested in the strings of human-readable letters, they are instead interested in </a:t>
            </a:r>
            <a:r>
              <a:rPr lang="en-US" sz="2400" b="1" i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what can be done with the structures the letters represent</a:t>
            </a:r>
            <a:r>
              <a:rPr lang="en-US" sz="24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… and that in turn means that by necessity</a:t>
            </a:r>
            <a:r>
              <a:rPr lang="en-US" sz="24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they must be interested in building informational structures-the molecules that are the conduit for information transfer. Thus, “it is the information flow that is of interest in biotechnology, and hence of interest in biotechnology patenting….”</a:t>
            </a:r>
          </a:p>
          <a:p>
            <a:pPr marL="514350" indent="-514350">
              <a:buNone/>
            </a:pPr>
            <a:endParaRPr lang="en-US" sz="2400" b="1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r">
              <a:buNone/>
            </a:pPr>
            <a:r>
              <a:rPr lang="en-US" sz="24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Dan Burk, </a:t>
            </a:r>
            <a:r>
              <a:rPr lang="en-US" sz="2400" i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The Problem of Process in Biotechnology</a:t>
            </a:r>
            <a:r>
              <a:rPr lang="en-US" sz="24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, 43 </a:t>
            </a:r>
            <a:r>
              <a:rPr lang="en-US" sz="24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Hous</a:t>
            </a:r>
            <a:r>
              <a:rPr lang="en-US" sz="24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. L. Rev. 561, 582-87 (2006).  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 </a:t>
            </a:r>
          </a:p>
          <a:p>
            <a:endParaRPr lang="en-US" sz="24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92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UNENCUMBERED GENE   ASSOCIATION OF MOLECULAR PATHOLOGY v. U.S.P.T.O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UNENCUMBERED GENE:   ASSOCIATION OF MOLECULAR PATHOLOGY v. U.S.P.T.O</dc:title>
  <dc:creator>Debra</dc:creator>
  <cp:lastModifiedBy>Debra</cp:lastModifiedBy>
  <cp:revision>19</cp:revision>
  <dcterms:created xsi:type="dcterms:W3CDTF">2011-04-12T14:37:03Z</dcterms:created>
  <dcterms:modified xsi:type="dcterms:W3CDTF">2011-04-13T13:59:39Z</dcterms:modified>
</cp:coreProperties>
</file>